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embeddedFontLst>
    <p:embeddedFont>
      <p:font typeface="Source Code Pro" panose="020B0604020202020204" charset="0"/>
      <p:regular r:id="rId28"/>
      <p:bold r:id="rId29"/>
    </p:embeddedFont>
    <p:embeddedFont>
      <p:font typeface="Amatic SC" panose="020B0604020202020204" charset="-79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B92282-875C-47DF-9838-40DEE4A1B254}">
  <a:tblStyle styleId="{61B92282-875C-47DF-9838-40DEE4A1B2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41949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5220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2334b546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42334b546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016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ec21f9293b44c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ec21f9293b44c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0008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ec21f9293b44c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ec21f9293b44c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3959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ec21f9293b44c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1ec21f9293b44c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97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4c80ba57134dcf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4c80ba57134dcf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7797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4c80ba57134dcf6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4c80ba57134dcf6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5628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42b41b37c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42b41b37c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3801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4c80ba57134dcf6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4c80ba57134dcf6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872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34c80ba57134dcf6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34c80ba57134dcf6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4090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4c80ba57134dcf6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4c80ba57134dcf6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877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6ad6d5350a43366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6ad6d5350a43366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9392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55680720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55680720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6473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556807204_0_6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2556807204_0_6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91002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2556807204_0_1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2556807204_0_1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68689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556807204_0_1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2556807204_0_1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99004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255e88f9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255e88f9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90107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55e88f904_0_4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255e88f904_0_4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3767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6ad6d5350a43366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6ad6d5350a43366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032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ec21f9293b44c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1ec21f9293b44c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9351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ec21f9293b44c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ec21f9293b44c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6215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ec21f9293b44c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ec21f9293b44c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15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ec21f9293b44c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1ec21f9293b44c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2884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ec21f9293b44c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ec21f9293b44c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4461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ec21f9293b44c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ec21f9293b44c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072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">
    <p:bg>
      <p:bgPr>
        <a:solidFill>
          <a:srgbClr val="FFFFFF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/>
          <p:nvPr/>
        </p:nvSpPr>
        <p:spPr>
          <a:xfrm>
            <a:off x="0" y="0"/>
            <a:ext cx="35127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311700" y="307825"/>
            <a:ext cx="2631900" cy="4316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4011825" y="364950"/>
            <a:ext cx="4850400" cy="4259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" name="Google Shape;58;p13" descr="20090916025049_560.jpg"/>
          <p:cNvPicPr preferRelativeResize="0"/>
          <p:nvPr/>
        </p:nvPicPr>
        <p:blipFill rotWithShape="1">
          <a:blip r:embed="rId2">
            <a:alphaModFix amt="60000"/>
          </a:blip>
          <a:srcRect l="6162" r="6171"/>
          <a:stretch/>
        </p:blipFill>
        <p:spPr>
          <a:xfrm>
            <a:off x="0" y="0"/>
            <a:ext cx="3512599" cy="5143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0" y="0"/>
            <a:ext cx="9144000" cy="18534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 rot="-5400000">
            <a:off x="7289700" y="0"/>
            <a:ext cx="1853400" cy="1853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2069575"/>
            <a:ext cx="3999900" cy="2499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832400" y="2069575"/>
            <a:ext cx="3999900" cy="2499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2">
    <p:bg>
      <p:bgPr>
        <a:solidFill>
          <a:srgbClr val="FFFFFF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" name="Google Shape;69;p15"/>
          <p:cNvGrpSpPr/>
          <p:nvPr/>
        </p:nvGrpSpPr>
        <p:grpSpPr>
          <a:xfrm>
            <a:off x="0" y="0"/>
            <a:ext cx="9144153" cy="5143624"/>
            <a:chOff x="-77" y="25"/>
            <a:chExt cx="9144153" cy="5143624"/>
          </a:xfrm>
        </p:grpSpPr>
        <p:sp>
          <p:nvSpPr>
            <p:cNvPr id="70" name="Google Shape;70;p15"/>
            <p:cNvSpPr/>
            <p:nvPr/>
          </p:nvSpPr>
          <p:spPr>
            <a:xfrm rot="-5400000">
              <a:off x="-47653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 rot="-5400000">
              <a:off x="-47653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 rot="-5400000">
              <a:off x="-47653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5"/>
            <p:cNvSpPr/>
            <p:nvPr/>
          </p:nvSpPr>
          <p:spPr>
            <a:xfrm rot="-5400000">
              <a:off x="-47653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 rot="-5400000">
              <a:off x="-47653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 rot="5400000">
              <a:off x="714198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 rot="-5400000">
              <a:off x="714322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 rot="5400000">
              <a:off x="714198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 rot="-5400000">
              <a:off x="714322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 rot="5400000">
              <a:off x="714198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 rot="-5400000">
              <a:off x="714322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 rot="5400000">
              <a:off x="714198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 rot="5400000">
              <a:off x="714198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 rot="-5400000">
              <a:off x="714322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 rot="5400000">
              <a:off x="714198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5"/>
            <p:cNvSpPr/>
            <p:nvPr/>
          </p:nvSpPr>
          <p:spPr>
            <a:xfrm rot="-5400000">
              <a:off x="714322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 rot="5400000">
              <a:off x="1476173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 rot="-5400000">
              <a:off x="1476296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5"/>
            <p:cNvSpPr/>
            <p:nvPr/>
          </p:nvSpPr>
          <p:spPr>
            <a:xfrm rot="5400000">
              <a:off x="1476173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5"/>
            <p:cNvSpPr/>
            <p:nvPr/>
          </p:nvSpPr>
          <p:spPr>
            <a:xfrm rot="-5400000">
              <a:off x="1476296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 rot="5400000">
              <a:off x="1476173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 rot="-5400000">
              <a:off x="1476296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 rot="5400000">
              <a:off x="1476173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5"/>
            <p:cNvSpPr/>
            <p:nvPr/>
          </p:nvSpPr>
          <p:spPr>
            <a:xfrm rot="5400000">
              <a:off x="1476173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 rot="-5400000">
              <a:off x="1476296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 rot="5400000">
              <a:off x="1476173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 rot="-5400000">
              <a:off x="1476296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 rot="5400000">
              <a:off x="2238147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 rot="-5400000">
              <a:off x="2238271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 rot="5400000">
              <a:off x="2238147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 rot="-5400000">
              <a:off x="2238271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 rot="5400000">
              <a:off x="2238147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 rot="-5400000">
              <a:off x="2238271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 rot="5400000">
              <a:off x="2238147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 rot="5400000">
              <a:off x="2238147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 rot="-5400000">
              <a:off x="2238271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 rot="5400000">
              <a:off x="2238147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 rot="-5400000">
              <a:off x="2238271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 rot="5400000">
              <a:off x="3000173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 rot="-5400000">
              <a:off x="3000297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 rot="5400000">
              <a:off x="3000173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 rot="-5400000">
              <a:off x="3000297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 rot="5400000">
              <a:off x="3000173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 rot="-5400000">
              <a:off x="3000297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 rot="5400000">
              <a:off x="3000173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 rot="5400000">
              <a:off x="3000173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 rot="-5400000">
              <a:off x="3000297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 rot="5400000">
              <a:off x="3000173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 rot="-5400000">
              <a:off x="3000297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 rot="5400000">
              <a:off x="3762251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 rot="-5400000">
              <a:off x="3762374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 rot="5400000">
              <a:off x="3762251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 rot="-5400000">
              <a:off x="3762374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 rot="5400000">
              <a:off x="3762251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5"/>
            <p:cNvSpPr/>
            <p:nvPr/>
          </p:nvSpPr>
          <p:spPr>
            <a:xfrm rot="-5400000">
              <a:off x="3762374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5"/>
            <p:cNvSpPr/>
            <p:nvPr/>
          </p:nvSpPr>
          <p:spPr>
            <a:xfrm rot="5400000">
              <a:off x="3762251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5"/>
            <p:cNvSpPr/>
            <p:nvPr/>
          </p:nvSpPr>
          <p:spPr>
            <a:xfrm rot="5400000">
              <a:off x="3762251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5"/>
            <p:cNvSpPr/>
            <p:nvPr/>
          </p:nvSpPr>
          <p:spPr>
            <a:xfrm rot="-5400000">
              <a:off x="3762374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 rot="5400000">
              <a:off x="3762251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 rot="-5400000">
              <a:off x="3762374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 rot="5400000">
              <a:off x="-47777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 rot="5400000">
              <a:off x="-47777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 rot="5400000">
              <a:off x="-47777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 rot="5400000">
              <a:off x="-47777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 rot="-5400000">
              <a:off x="166697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 rot="5400000">
              <a:off x="-47777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 rot="5400000">
              <a:off x="-47777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 rot="-5400000" flipH="1">
              <a:off x="166697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 rot="-5400000">
              <a:off x="928672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 rot="-5400000" flipH="1">
              <a:off x="928672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 rot="-5400000">
              <a:off x="1690646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 rot="-5400000" flipH="1">
              <a:off x="1690646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5"/>
            <p:cNvSpPr/>
            <p:nvPr/>
          </p:nvSpPr>
          <p:spPr>
            <a:xfrm rot="-5400000">
              <a:off x="2452621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5"/>
            <p:cNvSpPr/>
            <p:nvPr/>
          </p:nvSpPr>
          <p:spPr>
            <a:xfrm rot="-5400000" flipH="1">
              <a:off x="2452621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5"/>
            <p:cNvSpPr/>
            <p:nvPr/>
          </p:nvSpPr>
          <p:spPr>
            <a:xfrm rot="-5400000">
              <a:off x="3214647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5"/>
            <p:cNvSpPr/>
            <p:nvPr/>
          </p:nvSpPr>
          <p:spPr>
            <a:xfrm rot="-5400000" flipH="1">
              <a:off x="3214647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 rot="-5400000">
              <a:off x="3976724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5"/>
            <p:cNvSpPr/>
            <p:nvPr/>
          </p:nvSpPr>
          <p:spPr>
            <a:xfrm rot="-5400000" flipH="1">
              <a:off x="3976724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5"/>
            <p:cNvSpPr/>
            <p:nvPr/>
          </p:nvSpPr>
          <p:spPr>
            <a:xfrm rot="-5400000">
              <a:off x="4524349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 rot="-5400000">
              <a:off x="4524349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5"/>
            <p:cNvSpPr/>
            <p:nvPr/>
          </p:nvSpPr>
          <p:spPr>
            <a:xfrm rot="-5400000">
              <a:off x="4524349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5"/>
            <p:cNvSpPr/>
            <p:nvPr/>
          </p:nvSpPr>
          <p:spPr>
            <a:xfrm rot="-5400000">
              <a:off x="4524349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 rot="-5400000">
              <a:off x="4524349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 rot="5400000">
              <a:off x="5286200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5"/>
            <p:cNvSpPr/>
            <p:nvPr/>
          </p:nvSpPr>
          <p:spPr>
            <a:xfrm rot="-5400000">
              <a:off x="5286324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 rot="5400000">
              <a:off x="5286200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5"/>
            <p:cNvSpPr/>
            <p:nvPr/>
          </p:nvSpPr>
          <p:spPr>
            <a:xfrm rot="-5400000">
              <a:off x="5286324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5"/>
            <p:cNvSpPr/>
            <p:nvPr/>
          </p:nvSpPr>
          <p:spPr>
            <a:xfrm rot="5400000">
              <a:off x="5286200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5"/>
            <p:cNvSpPr/>
            <p:nvPr/>
          </p:nvSpPr>
          <p:spPr>
            <a:xfrm rot="-5400000">
              <a:off x="5286324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5"/>
            <p:cNvSpPr/>
            <p:nvPr/>
          </p:nvSpPr>
          <p:spPr>
            <a:xfrm rot="5400000">
              <a:off x="5286200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 rot="5400000">
              <a:off x="5286200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 rot="-5400000">
              <a:off x="5286324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 rot="5400000">
              <a:off x="5286200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 rot="-5400000">
              <a:off x="5286324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5"/>
            <p:cNvSpPr/>
            <p:nvPr/>
          </p:nvSpPr>
          <p:spPr>
            <a:xfrm rot="5400000">
              <a:off x="6048175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5"/>
            <p:cNvSpPr/>
            <p:nvPr/>
          </p:nvSpPr>
          <p:spPr>
            <a:xfrm rot="-5400000">
              <a:off x="6048298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5"/>
            <p:cNvSpPr/>
            <p:nvPr/>
          </p:nvSpPr>
          <p:spPr>
            <a:xfrm rot="5400000">
              <a:off x="6048175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5"/>
            <p:cNvSpPr/>
            <p:nvPr/>
          </p:nvSpPr>
          <p:spPr>
            <a:xfrm rot="-5400000">
              <a:off x="6048298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5"/>
            <p:cNvSpPr/>
            <p:nvPr/>
          </p:nvSpPr>
          <p:spPr>
            <a:xfrm rot="5400000">
              <a:off x="6048175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5"/>
            <p:cNvSpPr/>
            <p:nvPr/>
          </p:nvSpPr>
          <p:spPr>
            <a:xfrm rot="-5400000">
              <a:off x="6048298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5"/>
            <p:cNvSpPr/>
            <p:nvPr/>
          </p:nvSpPr>
          <p:spPr>
            <a:xfrm rot="5400000">
              <a:off x="6048175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5"/>
            <p:cNvSpPr/>
            <p:nvPr/>
          </p:nvSpPr>
          <p:spPr>
            <a:xfrm rot="5400000">
              <a:off x="6048175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5"/>
            <p:cNvSpPr/>
            <p:nvPr/>
          </p:nvSpPr>
          <p:spPr>
            <a:xfrm rot="-5400000">
              <a:off x="6048298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5"/>
            <p:cNvSpPr/>
            <p:nvPr/>
          </p:nvSpPr>
          <p:spPr>
            <a:xfrm rot="5400000">
              <a:off x="6048175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5"/>
            <p:cNvSpPr/>
            <p:nvPr/>
          </p:nvSpPr>
          <p:spPr>
            <a:xfrm rot="-5400000">
              <a:off x="6048298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5"/>
            <p:cNvSpPr/>
            <p:nvPr/>
          </p:nvSpPr>
          <p:spPr>
            <a:xfrm rot="5400000">
              <a:off x="6810149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5"/>
            <p:cNvSpPr/>
            <p:nvPr/>
          </p:nvSpPr>
          <p:spPr>
            <a:xfrm rot="-5400000">
              <a:off x="6810273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5"/>
            <p:cNvSpPr/>
            <p:nvPr/>
          </p:nvSpPr>
          <p:spPr>
            <a:xfrm rot="5400000">
              <a:off x="6810149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5"/>
            <p:cNvSpPr/>
            <p:nvPr/>
          </p:nvSpPr>
          <p:spPr>
            <a:xfrm rot="-5400000">
              <a:off x="6810273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5"/>
            <p:cNvSpPr/>
            <p:nvPr/>
          </p:nvSpPr>
          <p:spPr>
            <a:xfrm rot="5400000">
              <a:off x="6810149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5"/>
            <p:cNvSpPr/>
            <p:nvPr/>
          </p:nvSpPr>
          <p:spPr>
            <a:xfrm rot="-5400000">
              <a:off x="6810273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5"/>
            <p:cNvSpPr/>
            <p:nvPr/>
          </p:nvSpPr>
          <p:spPr>
            <a:xfrm rot="5400000">
              <a:off x="6810149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5"/>
            <p:cNvSpPr/>
            <p:nvPr/>
          </p:nvSpPr>
          <p:spPr>
            <a:xfrm rot="5400000">
              <a:off x="6810149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5"/>
            <p:cNvSpPr/>
            <p:nvPr/>
          </p:nvSpPr>
          <p:spPr>
            <a:xfrm rot="-5400000">
              <a:off x="6810273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5"/>
            <p:cNvSpPr/>
            <p:nvPr/>
          </p:nvSpPr>
          <p:spPr>
            <a:xfrm rot="5400000">
              <a:off x="6810149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5"/>
            <p:cNvSpPr/>
            <p:nvPr/>
          </p:nvSpPr>
          <p:spPr>
            <a:xfrm rot="-5400000">
              <a:off x="6810273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5"/>
            <p:cNvSpPr/>
            <p:nvPr/>
          </p:nvSpPr>
          <p:spPr>
            <a:xfrm rot="5400000">
              <a:off x="7572175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5"/>
            <p:cNvSpPr/>
            <p:nvPr/>
          </p:nvSpPr>
          <p:spPr>
            <a:xfrm rot="-5400000">
              <a:off x="7572299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5"/>
            <p:cNvSpPr/>
            <p:nvPr/>
          </p:nvSpPr>
          <p:spPr>
            <a:xfrm rot="5400000">
              <a:off x="7572175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5"/>
            <p:cNvSpPr/>
            <p:nvPr/>
          </p:nvSpPr>
          <p:spPr>
            <a:xfrm rot="-5400000">
              <a:off x="7572299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5"/>
            <p:cNvSpPr/>
            <p:nvPr/>
          </p:nvSpPr>
          <p:spPr>
            <a:xfrm rot="5400000">
              <a:off x="7572175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5"/>
            <p:cNvSpPr/>
            <p:nvPr/>
          </p:nvSpPr>
          <p:spPr>
            <a:xfrm rot="-5400000">
              <a:off x="7572299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5"/>
            <p:cNvSpPr/>
            <p:nvPr/>
          </p:nvSpPr>
          <p:spPr>
            <a:xfrm rot="5400000">
              <a:off x="7572175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5"/>
            <p:cNvSpPr/>
            <p:nvPr/>
          </p:nvSpPr>
          <p:spPr>
            <a:xfrm rot="5400000">
              <a:off x="7572175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5"/>
            <p:cNvSpPr/>
            <p:nvPr/>
          </p:nvSpPr>
          <p:spPr>
            <a:xfrm rot="-5400000">
              <a:off x="7572299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5"/>
            <p:cNvSpPr/>
            <p:nvPr/>
          </p:nvSpPr>
          <p:spPr>
            <a:xfrm rot="5400000">
              <a:off x="7572175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5"/>
            <p:cNvSpPr/>
            <p:nvPr/>
          </p:nvSpPr>
          <p:spPr>
            <a:xfrm rot="-5400000">
              <a:off x="7572299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5"/>
            <p:cNvSpPr/>
            <p:nvPr/>
          </p:nvSpPr>
          <p:spPr>
            <a:xfrm rot="5400000">
              <a:off x="8334253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5"/>
            <p:cNvSpPr/>
            <p:nvPr/>
          </p:nvSpPr>
          <p:spPr>
            <a:xfrm rot="-5400000">
              <a:off x="8334377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5"/>
            <p:cNvSpPr/>
            <p:nvPr/>
          </p:nvSpPr>
          <p:spPr>
            <a:xfrm rot="5400000">
              <a:off x="8334253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5"/>
            <p:cNvSpPr/>
            <p:nvPr/>
          </p:nvSpPr>
          <p:spPr>
            <a:xfrm rot="-5400000">
              <a:off x="8334377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5"/>
            <p:cNvSpPr/>
            <p:nvPr/>
          </p:nvSpPr>
          <p:spPr>
            <a:xfrm rot="5400000">
              <a:off x="8334253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5"/>
            <p:cNvSpPr/>
            <p:nvPr/>
          </p:nvSpPr>
          <p:spPr>
            <a:xfrm rot="-5400000">
              <a:off x="8334377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5"/>
            <p:cNvSpPr/>
            <p:nvPr/>
          </p:nvSpPr>
          <p:spPr>
            <a:xfrm rot="5400000">
              <a:off x="8334253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5"/>
            <p:cNvSpPr/>
            <p:nvPr/>
          </p:nvSpPr>
          <p:spPr>
            <a:xfrm rot="5400000">
              <a:off x="8334253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5"/>
            <p:cNvSpPr/>
            <p:nvPr/>
          </p:nvSpPr>
          <p:spPr>
            <a:xfrm rot="-5400000">
              <a:off x="8334377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5"/>
            <p:cNvSpPr/>
            <p:nvPr/>
          </p:nvSpPr>
          <p:spPr>
            <a:xfrm rot="5400000">
              <a:off x="8334253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5"/>
            <p:cNvSpPr/>
            <p:nvPr/>
          </p:nvSpPr>
          <p:spPr>
            <a:xfrm rot="-5400000">
              <a:off x="8334377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5"/>
            <p:cNvSpPr/>
            <p:nvPr/>
          </p:nvSpPr>
          <p:spPr>
            <a:xfrm rot="5400000">
              <a:off x="4524225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5"/>
            <p:cNvSpPr/>
            <p:nvPr/>
          </p:nvSpPr>
          <p:spPr>
            <a:xfrm rot="5400000">
              <a:off x="4524225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5"/>
            <p:cNvSpPr/>
            <p:nvPr/>
          </p:nvSpPr>
          <p:spPr>
            <a:xfrm rot="5400000">
              <a:off x="4524225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5"/>
            <p:cNvSpPr/>
            <p:nvPr/>
          </p:nvSpPr>
          <p:spPr>
            <a:xfrm rot="5400000">
              <a:off x="4524225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5"/>
            <p:cNvSpPr/>
            <p:nvPr/>
          </p:nvSpPr>
          <p:spPr>
            <a:xfrm rot="-5400000">
              <a:off x="4738699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5"/>
            <p:cNvSpPr/>
            <p:nvPr/>
          </p:nvSpPr>
          <p:spPr>
            <a:xfrm rot="5400000">
              <a:off x="4524225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5"/>
            <p:cNvSpPr/>
            <p:nvPr/>
          </p:nvSpPr>
          <p:spPr>
            <a:xfrm rot="5400000">
              <a:off x="4524225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5"/>
            <p:cNvSpPr/>
            <p:nvPr/>
          </p:nvSpPr>
          <p:spPr>
            <a:xfrm rot="-5400000" flipH="1">
              <a:off x="4738699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5"/>
            <p:cNvSpPr/>
            <p:nvPr/>
          </p:nvSpPr>
          <p:spPr>
            <a:xfrm rot="-5400000">
              <a:off x="5500674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5"/>
            <p:cNvSpPr/>
            <p:nvPr/>
          </p:nvSpPr>
          <p:spPr>
            <a:xfrm rot="-5400000" flipH="1">
              <a:off x="5500674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5"/>
            <p:cNvSpPr/>
            <p:nvPr/>
          </p:nvSpPr>
          <p:spPr>
            <a:xfrm rot="-5400000">
              <a:off x="6262648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5"/>
            <p:cNvSpPr/>
            <p:nvPr/>
          </p:nvSpPr>
          <p:spPr>
            <a:xfrm rot="-5400000" flipH="1">
              <a:off x="6262648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5"/>
            <p:cNvSpPr/>
            <p:nvPr/>
          </p:nvSpPr>
          <p:spPr>
            <a:xfrm rot="-5400000">
              <a:off x="7024623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5"/>
            <p:cNvSpPr/>
            <p:nvPr/>
          </p:nvSpPr>
          <p:spPr>
            <a:xfrm rot="-5400000" flipH="1">
              <a:off x="7024623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5"/>
            <p:cNvSpPr/>
            <p:nvPr/>
          </p:nvSpPr>
          <p:spPr>
            <a:xfrm rot="-5400000">
              <a:off x="7786649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5"/>
            <p:cNvSpPr/>
            <p:nvPr/>
          </p:nvSpPr>
          <p:spPr>
            <a:xfrm rot="-5400000" flipH="1">
              <a:off x="7786649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5"/>
            <p:cNvSpPr/>
            <p:nvPr/>
          </p:nvSpPr>
          <p:spPr>
            <a:xfrm rot="-5400000">
              <a:off x="8548727" y="4548163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5"/>
            <p:cNvSpPr/>
            <p:nvPr/>
          </p:nvSpPr>
          <p:spPr>
            <a:xfrm rot="-5400000" flipH="1">
              <a:off x="8548727" y="-166420"/>
              <a:ext cx="428700" cy="762000"/>
            </a:xfrm>
            <a:prstGeom prst="rtTriangle">
              <a:avLst/>
            </a:prstGeom>
            <a:solidFill>
              <a:schemeClr val="dk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6" name="Google Shape;226;p15"/>
          <p:cNvSpPr/>
          <p:nvPr/>
        </p:nvSpPr>
        <p:spPr>
          <a:xfrm>
            <a:off x="1527325" y="1290025"/>
            <a:ext cx="6089400" cy="256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5"/>
          <p:cNvSpPr txBox="1">
            <a:spLocks noGrp="1"/>
          </p:cNvSpPr>
          <p:nvPr>
            <p:ph type="title"/>
          </p:nvPr>
        </p:nvSpPr>
        <p:spPr>
          <a:xfrm>
            <a:off x="1885350" y="1897113"/>
            <a:ext cx="5373300" cy="1349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  <p:sp>
        <p:nvSpPr>
          <p:cNvPr id="228" name="Google Shape;22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section/2/10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itc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Capstone Research</a:t>
            </a:r>
            <a:endParaRPr/>
          </a:p>
        </p:txBody>
      </p:sp>
      <p:sp>
        <p:nvSpPr>
          <p:cNvPr id="234" name="Google Shape;234;p16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the Essay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"/>
          <p:cNvSpPr txBox="1">
            <a:spLocks noGrp="1"/>
          </p:cNvSpPr>
          <p:nvPr>
            <p:ph type="title"/>
          </p:nvPr>
        </p:nvSpPr>
        <p:spPr>
          <a:xfrm>
            <a:off x="623400" y="-1280500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Real world Writing Purposes</a:t>
            </a:r>
            <a:endParaRPr sz="4800"/>
          </a:p>
        </p:txBody>
      </p:sp>
      <p:sp>
        <p:nvSpPr>
          <p:cNvPr id="296" name="Google Shape;296;p25"/>
          <p:cNvSpPr txBox="1">
            <a:spLocks noGrp="1"/>
          </p:cNvSpPr>
          <p:nvPr>
            <p:ph type="body" idx="1"/>
          </p:nvPr>
        </p:nvSpPr>
        <p:spPr>
          <a:xfrm>
            <a:off x="311700" y="2077925"/>
            <a:ext cx="8520600" cy="24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97" name="Google Shape;297;p25"/>
          <p:cNvGraphicFramePr/>
          <p:nvPr/>
        </p:nvGraphicFramePr>
        <p:xfrm>
          <a:off x="952500" y="626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{61B92282-875C-47DF-9838-40DEE4A1B254}</a:tableStyleId>
              </a:tblPr>
              <a:tblGrid>
                <a:gridCol w="1521200"/>
                <a:gridCol w="5717800"/>
              </a:tblGrid>
              <a:tr h="25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Purpose</a:t>
                      </a:r>
                      <a:endParaRPr sz="11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Explanation</a:t>
                      </a:r>
                      <a:endParaRPr sz="1100" b="1"/>
                    </a:p>
                  </a:txBody>
                  <a:tcPr marL="91425" marR="91425" marT="91425" marB="91425"/>
                </a:tc>
              </a:tr>
              <a:tr h="315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Express and Reflect</a:t>
                      </a:r>
                      <a:endParaRPr sz="11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The Writer…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...expresses or reflects on his or her own life and experiences.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...often looks backwards in order to look forward</a:t>
                      </a:r>
                      <a:endParaRPr sz="1100"/>
                    </a:p>
                  </a:txBody>
                  <a:tcPr marL="91425" marR="91425" marT="91425" marB="91425"/>
                </a:tc>
              </a:tr>
              <a:tr h="315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Inform and explain </a:t>
                      </a:r>
                      <a:endParaRPr sz="11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The Writer…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...states a main point and purpose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...tries to present the information in a surprising way</a:t>
                      </a:r>
                      <a:endParaRPr sz="1100"/>
                    </a:p>
                  </a:txBody>
                  <a:tcPr marL="91425" marR="91425" marT="91425" marB="91425"/>
                </a:tc>
              </a:tr>
              <a:tr h="315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Evaluate and judge</a:t>
                      </a:r>
                      <a:endParaRPr sz="11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The writer…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...focuses on the worth of a person, object, idea or other phenomenon.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...usually specifies the criteria to the object being seen as “good” or “bad”</a:t>
                      </a:r>
                      <a:endParaRPr sz="1100"/>
                    </a:p>
                  </a:txBody>
                  <a:tcPr marL="91425" marR="91425" marT="91425" marB="91425"/>
                </a:tc>
              </a:tr>
              <a:tr h="315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Inquire and explore</a:t>
                      </a:r>
                      <a:endParaRPr sz="11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</a:rPr>
                        <a:t>The writer…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</a:rPr>
                        <a:t>...wrestles with a question or problem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</a:rPr>
                        <a:t>...hooks with the problem and lets the reader watch them wrestle with it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</a:tr>
              <a:tr h="315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Analyze and interpret</a:t>
                      </a:r>
                      <a:endParaRPr sz="11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</a:rPr>
                        <a:t>The writer…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</a:rPr>
                        <a:t>...seeks to analyze and interpret on phenomena that are difficult to understand or explain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</a:tr>
              <a:tr h="315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Take a stand/propose a solution</a:t>
                      </a:r>
                      <a:endParaRPr sz="11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</a:rPr>
                        <a:t>The writer…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</a:rPr>
                        <a:t>...seeks to persuade audiences to accept a particular position on a controversial issue.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</a:rPr>
                        <a:t>...describes the problem, proposes a solution, and provides justification. 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body paragraphs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 and subtopics </a:t>
            </a:r>
            <a:endParaRPr/>
          </a:p>
        </p:txBody>
      </p:sp>
      <p:sp>
        <p:nvSpPr>
          <p:cNvPr id="308" name="Google Shape;308;p2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Topics</a:t>
            </a:r>
            <a:endParaRPr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These are the overarching ideas in your essay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support your focus statement and further your argument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</a:t>
            </a:r>
            <a:r>
              <a:rPr lang="en" b="1"/>
              <a:t>ARE NOT </a:t>
            </a:r>
            <a:r>
              <a:rPr lang="en"/>
              <a:t>comprised of one paragraph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open the avenue for your subtopics </a:t>
            </a:r>
            <a:endParaRPr/>
          </a:p>
        </p:txBody>
      </p:sp>
      <p:sp>
        <p:nvSpPr>
          <p:cNvPr id="309" name="Google Shape;309;p2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Subtopics </a:t>
            </a:r>
            <a:endParaRPr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Develop concepts within a topic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Give specific evidence to support your focus statement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Are a cluster (3-5) of paragraphs that round out a topic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Are rich with research, textual evidence and paraphrasing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and paraphrasing </a:t>
            </a:r>
            <a:endParaRPr/>
          </a:p>
        </p:txBody>
      </p:sp>
      <p:sp>
        <p:nvSpPr>
          <p:cNvPr id="315" name="Google Shape;315;p28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another author’s ideas, information, thoughts to support your arguments but </a:t>
            </a:r>
            <a:r>
              <a:rPr lang="en" b="1" u="sng"/>
              <a:t>put in your own words</a:t>
            </a:r>
            <a:endParaRPr b="1" u="sng"/>
          </a:p>
        </p:txBody>
      </p:sp>
      <p:sp>
        <p:nvSpPr>
          <p:cNvPr id="316" name="Google Shape;316;p2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Summary puts the main idea into your own words, including only the main point.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Paraphrasing must be attributed to the</a:t>
            </a:r>
            <a:r>
              <a:rPr lang="en" b="1"/>
              <a:t> original source. </a:t>
            </a:r>
            <a:r>
              <a:rPr lang="en"/>
              <a:t>May be shorter than the original passage, taking a somewhat broader segment of the source and condensing it slightly.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</a:t>
            </a:r>
            <a:r>
              <a:rPr lang="en" b="1"/>
              <a:t>MUST</a:t>
            </a:r>
            <a:r>
              <a:rPr lang="en"/>
              <a:t> be cited in text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 quotes</a:t>
            </a:r>
            <a:endParaRPr/>
          </a:p>
        </p:txBody>
      </p:sp>
      <p:sp>
        <p:nvSpPr>
          <p:cNvPr id="322" name="Google Shape;322;p2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an author’s direct language to to convey a point or support your topic/subtopic/focus statement </a:t>
            </a:r>
            <a:endParaRPr/>
          </a:p>
        </p:txBody>
      </p:sp>
      <p:sp>
        <p:nvSpPr>
          <p:cNvPr id="323" name="Google Shape;323;p2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Framing Quotes or the Quote Sandwich</a:t>
            </a: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  <p:graphicFrame>
        <p:nvGraphicFramePr>
          <p:cNvPr id="324" name="Google Shape;324;p29"/>
          <p:cNvGraphicFramePr/>
          <p:nvPr/>
        </p:nvGraphicFramePr>
        <p:xfrm>
          <a:off x="5154664" y="144880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{61B92282-875C-47DF-9838-40DEE4A1B254}</a:tableStyleId>
              </a:tblPr>
              <a:tblGrid>
                <a:gridCol w="3537925"/>
              </a:tblGrid>
              <a:tr h="79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Introduce the quote:  you need to lead into what you the quote will be discussing and why it matters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</a:tr>
              <a:tr h="79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00FF00"/>
                          </a:highlight>
                        </a:rPr>
                        <a:t>The quote itself: word for word, using quotations and in text citations</a:t>
                      </a:r>
                      <a:endParaRPr>
                        <a:highlight>
                          <a:srgbClr val="00FF00"/>
                        </a:highlight>
                      </a:endParaRPr>
                    </a:p>
                  </a:txBody>
                  <a:tcPr marL="91425" marR="91425" marT="91425" marB="91425"/>
                </a:tc>
              </a:tr>
              <a:tr h="79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46FF43"/>
                          </a:highlight>
                        </a:rPr>
                        <a:t>What the quote means: the quote does not speak for itself, you have to explain what it is saying</a:t>
                      </a:r>
                      <a:endParaRPr>
                        <a:highlight>
                          <a:srgbClr val="46FF43"/>
                        </a:highlight>
                      </a:endParaRPr>
                    </a:p>
                  </a:txBody>
                  <a:tcPr marL="91425" marR="91425" marT="91425" marB="91425"/>
                </a:tc>
              </a:tr>
              <a:tr h="79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highlight>
                            <a:srgbClr val="FF00FF"/>
                          </a:highlight>
                        </a:rPr>
                        <a:t>Connection: how it connects/supports/develops the topic, subtopics and/or focus statement of your essay</a:t>
                      </a:r>
                      <a:endParaRPr>
                        <a:solidFill>
                          <a:srgbClr val="FFFFFF"/>
                        </a:solidFill>
                        <a:highlight>
                          <a:srgbClr val="FF00FF"/>
                        </a:highlight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0"/>
          <p:cNvSpPr txBox="1">
            <a:spLocks noGrp="1"/>
          </p:cNvSpPr>
          <p:nvPr>
            <p:ph type="title"/>
          </p:nvPr>
        </p:nvSpPr>
        <p:spPr>
          <a:xfrm>
            <a:off x="311700" y="-63425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it looks like</a:t>
            </a:r>
            <a:endParaRPr/>
          </a:p>
        </p:txBody>
      </p:sp>
      <p:sp>
        <p:nvSpPr>
          <p:cNvPr id="330" name="Google Shape;330;p30"/>
          <p:cNvSpPr txBox="1">
            <a:spLocks noGrp="1"/>
          </p:cNvSpPr>
          <p:nvPr>
            <p:ph type="body" idx="1"/>
          </p:nvPr>
        </p:nvSpPr>
        <p:spPr>
          <a:xfrm>
            <a:off x="311700" y="568047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highlight>
                  <a:srgbClr val="FFFF00"/>
                </a:highlight>
              </a:rPr>
              <a:t>Teenage girls, growing up in America, are increasingly aware of body image. Social media, especially, plays a large part on how young women feel about the way they look</a:t>
            </a:r>
            <a:r>
              <a:rPr lang="en" sz="1400"/>
              <a:t>.</a:t>
            </a:r>
            <a:r>
              <a:rPr lang="en" sz="1400">
                <a:highlight>
                  <a:srgbClr val="00FF00"/>
                </a:highlight>
              </a:rPr>
              <a:t> According to Dina Borzekowski, professor at John Hopkins, “Social media may have a stronger impact on children's body image than traditional media. Messages and images are more on target: if the message comes from a friend it is perceived as more meaningful and credible” (Gallivan, 2014). </a:t>
            </a:r>
            <a:r>
              <a:rPr lang="en" sz="1400">
                <a:highlight>
                  <a:srgbClr val="00FFFF"/>
                </a:highlight>
              </a:rPr>
              <a:t>What Borzekowski is suggesting is that seeing seemingly beautiful, posed and selected images of friends can make children question their own body image.Additionally, when a friend makes a comment on their post or photo the teen is more likely to take the comment as truth.</a:t>
            </a:r>
            <a:r>
              <a:rPr lang="en" sz="1400">
                <a:solidFill>
                  <a:srgbClr val="F3F3F3"/>
                </a:solidFill>
                <a:highlight>
                  <a:srgbClr val="FF00FF"/>
                </a:highlight>
              </a:rPr>
              <a:t>If a teen doesn’t receive likes or comments on their social meida post it could damage their feeling of self worth. The teen may also have difficulty getting past a friend who teases them for a post or tells them they don’t look good in a picture. As well, a teen may compare themselves to their friend’s posed, filtered and unrealistic photos giving them a sense of insecerity. Social media provides an instant and constant reminder of one’s imperfections.</a:t>
            </a:r>
            <a:r>
              <a:rPr lang="en" sz="1400">
                <a:solidFill>
                  <a:srgbClr val="F3F3F3"/>
                </a:solidFill>
              </a:rPr>
              <a:t>.</a:t>
            </a:r>
            <a:endParaRPr sz="14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Originality Rule</a:t>
            </a:r>
            <a:r>
              <a:rPr lang="en"/>
              <a:t> </a:t>
            </a:r>
            <a:endParaRPr/>
          </a:p>
        </p:txBody>
      </p:sp>
      <p:sp>
        <p:nvSpPr>
          <p:cNvPr id="336" name="Google Shape;336;p3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FFFF"/>
                </a:solidFill>
                <a:highlight>
                  <a:srgbClr val="000000"/>
                </a:highlight>
              </a:rPr>
              <a:t>20%</a:t>
            </a:r>
            <a:endParaRPr sz="7200" b="1">
              <a:solidFill>
                <a:srgbClr val="FFFFFF"/>
              </a:solidFill>
              <a:highlight>
                <a:srgbClr val="000000"/>
              </a:highlight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00FFFF"/>
                </a:highlight>
              </a:rPr>
              <a:t>A general rule of thumb is that your direct text should not exceed 20% of your paper. </a:t>
            </a:r>
            <a:endParaRPr b="1">
              <a:highlight>
                <a:srgbClr val="00FFFF"/>
              </a:highlight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00FFFF"/>
                </a:highlight>
              </a:rPr>
              <a:t>15-18% is ideal</a:t>
            </a:r>
            <a:endParaRPr b="1">
              <a:highlight>
                <a:srgbClr val="00FFFF"/>
              </a:highlight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00FFFF"/>
                </a:highlight>
              </a:rPr>
              <a:t>25% is absolute maximum</a:t>
            </a:r>
            <a:endParaRPr b="1">
              <a:highlight>
                <a:srgbClr val="00FFFF"/>
              </a:highlight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highlight>
                  <a:srgbClr val="00FFFF"/>
                </a:highlight>
              </a:rPr>
              <a:t>All essays will be submited via turnitin.com  </a:t>
            </a:r>
            <a:endParaRPr b="1"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Citations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3"/>
          <p:cNvSpPr txBox="1">
            <a:spLocks noGrp="1"/>
          </p:cNvSpPr>
          <p:nvPr>
            <p:ph type="title"/>
          </p:nvPr>
        </p:nvSpPr>
        <p:spPr>
          <a:xfrm>
            <a:off x="311700" y="1879423"/>
            <a:ext cx="8520600" cy="23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Yes, you have to have them</a:t>
            </a:r>
            <a:endParaRPr/>
          </a:p>
        </p:txBody>
      </p:sp>
      <p:sp>
        <p:nvSpPr>
          <p:cNvPr id="347" name="Google Shape;347;p33"/>
          <p:cNvSpPr txBox="1">
            <a:spLocks noGrp="1"/>
          </p:cNvSpPr>
          <p:nvPr>
            <p:ph type="body" idx="1"/>
          </p:nvPr>
        </p:nvSpPr>
        <p:spPr>
          <a:xfrm>
            <a:off x="311700" y="4277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No in text citations or reference page is considered plagiarism!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Basics of APA</a:t>
            </a:r>
            <a:endParaRPr/>
          </a:p>
        </p:txBody>
      </p:sp>
      <p:sp>
        <p:nvSpPr>
          <p:cNvPr id="353" name="Google Shape;353;p34"/>
          <p:cNvSpPr txBox="1">
            <a:spLocks noGrp="1"/>
          </p:cNvSpPr>
          <p:nvPr>
            <p:ph type="body" idx="1"/>
          </p:nvPr>
        </p:nvSpPr>
        <p:spPr>
          <a:xfrm>
            <a:off x="311689" y="1158696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Purdue Owl is your best resource for all formatting questions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https://owl.english.purdue.edu/owl/section/2/10/</a:t>
            </a:r>
            <a:r>
              <a:rPr lang="en"/>
              <a:t>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Identify the type of source (book, journal article, periodical, website)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Use the Owl to find the correct publication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Fill in as much information as you have for each source</a:t>
            </a:r>
            <a:endParaRPr/>
          </a:p>
        </p:txBody>
      </p:sp>
      <p:sp>
        <p:nvSpPr>
          <p:cNvPr id="354" name="Google Shape;354;p3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 Page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Your list must be alphabetized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 must follow the same double spacing that your essay did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 must use hanging indentation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 does </a:t>
            </a:r>
            <a:r>
              <a:rPr lang="en" b="1"/>
              <a:t>NOT</a:t>
            </a:r>
            <a:r>
              <a:rPr lang="en"/>
              <a:t> count towards your essay page count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and vetting sources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5"/>
          <p:cNvSpPr txBox="1">
            <a:spLocks noGrp="1"/>
          </p:cNvSpPr>
          <p:nvPr>
            <p:ph type="title"/>
          </p:nvPr>
        </p:nvSpPr>
        <p:spPr>
          <a:xfrm>
            <a:off x="-44875" y="4021450"/>
            <a:ext cx="3429000" cy="10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Sample Title Page	</a:t>
            </a:r>
            <a:endParaRPr sz="4800"/>
          </a:p>
        </p:txBody>
      </p:sp>
      <p:sp>
        <p:nvSpPr>
          <p:cNvPr id="360" name="Google Shape;360;p35"/>
          <p:cNvSpPr txBox="1">
            <a:spLocks noGrp="1"/>
          </p:cNvSpPr>
          <p:nvPr>
            <p:ph type="body" idx="1"/>
          </p:nvPr>
        </p:nvSpPr>
        <p:spPr>
          <a:xfrm>
            <a:off x="4011825" y="364950"/>
            <a:ext cx="4850400" cy="42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title page should look exactly like this, but with the title of your essay and your name.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following must all be present: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Running head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Page number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Title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Your name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Sport and Medical Sciences Academy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TExt citations </a:t>
            </a:r>
            <a:endParaRPr/>
          </a:p>
        </p:txBody>
      </p:sp>
      <p:sp>
        <p:nvSpPr>
          <p:cNvPr id="366" name="Google Shape;366;p36"/>
          <p:cNvSpPr txBox="1"/>
          <p:nvPr/>
        </p:nvSpPr>
        <p:spPr>
          <a:xfrm>
            <a:off x="637325" y="951500"/>
            <a:ext cx="8024700" cy="3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Below are 3 Variations of the same in text citation.  In text citations always include the same three things (if you have them):</a:t>
            </a:r>
            <a:endParaRPr sz="1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★"/>
            </a:pPr>
            <a:r>
              <a:rPr lang="en" sz="1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Author’s Last Name</a:t>
            </a:r>
            <a:endParaRPr sz="1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★"/>
            </a:pPr>
            <a:r>
              <a:rPr lang="en" sz="1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endParaRPr sz="1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★"/>
            </a:pPr>
            <a:r>
              <a:rPr lang="en" sz="1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Page number </a:t>
            </a:r>
            <a:endParaRPr sz="1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AutoNum type="arabicPeriod"/>
            </a:pPr>
            <a:r>
              <a:rPr lang="en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According to Jones (1998), "Students often had difficulty using APA style, especially when it was their first time" (p. 199). </a:t>
            </a:r>
            <a:endParaRPr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AutoNum type="arabicPeriod"/>
            </a:pPr>
            <a:r>
              <a:rPr lang="en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Jones (1998) found "students often had difficulty using APA style" (p. 199); what implications does this have for teachers?</a:t>
            </a:r>
            <a:endParaRPr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AutoNum type="arabicPeriod"/>
            </a:pPr>
            <a:r>
              <a:rPr lang="en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She stated, "Students often had difficulty using APA style" (Jones, 1998, p. 199), but she did not offer an explanation as to why.</a:t>
            </a:r>
            <a:endParaRPr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7" name="Google Shape;367;p36"/>
          <p:cNvSpPr txBox="1"/>
          <p:nvPr/>
        </p:nvSpPr>
        <p:spPr>
          <a:xfrm>
            <a:off x="4703700" y="4748525"/>
            <a:ext cx="4138800" cy="2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from Purdue Owl 2017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8"/>
          <p:cNvSpPr txBox="1">
            <a:spLocks noGrp="1"/>
          </p:cNvSpPr>
          <p:nvPr>
            <p:ph type="title"/>
          </p:nvPr>
        </p:nvSpPr>
        <p:spPr>
          <a:xfrm>
            <a:off x="186050" y="697850"/>
            <a:ext cx="87633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Leave the reader with your final thoughts</a:t>
            </a:r>
            <a:endParaRPr sz="4800"/>
          </a:p>
        </p:txBody>
      </p:sp>
      <p:sp>
        <p:nvSpPr>
          <p:cNvPr id="378" name="Google Shape;378;p38"/>
          <p:cNvSpPr txBox="1">
            <a:spLocks noGrp="1"/>
          </p:cNvSpPr>
          <p:nvPr>
            <p:ph type="body" idx="1"/>
          </p:nvPr>
        </p:nvSpPr>
        <p:spPr>
          <a:xfrm>
            <a:off x="311700" y="2069575"/>
            <a:ext cx="3999900" cy="24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a couple of things good writers do when writing conclusions.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Remind your reader of your most important topics/subtopics </a:t>
            </a:r>
            <a:r>
              <a:rPr lang="en" b="1"/>
              <a:t>WITHOUT</a:t>
            </a:r>
            <a:r>
              <a:rPr lang="en"/>
              <a:t> over summarizing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Draw together a plan, course of action or overall understanding of what was explored in this essay</a:t>
            </a:r>
            <a:endParaRPr/>
          </a:p>
        </p:txBody>
      </p:sp>
      <p:sp>
        <p:nvSpPr>
          <p:cNvPr id="379" name="Google Shape;379;p38"/>
          <p:cNvSpPr txBox="1">
            <a:spLocks noGrp="1"/>
          </p:cNvSpPr>
          <p:nvPr>
            <p:ph type="body" idx="2"/>
          </p:nvPr>
        </p:nvSpPr>
        <p:spPr>
          <a:xfrm>
            <a:off x="4832400" y="2069575"/>
            <a:ext cx="3999900" cy="24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Remind the reader what was at stake with your original focus statement and what you did to prove, support or further it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Suggest action, warning, results or consequences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DO NOT bring up any new ideas or topics. 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THOUGHTS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0"/>
          <p:cNvSpPr txBox="1">
            <a:spLocks noGrp="1"/>
          </p:cNvSpPr>
          <p:nvPr>
            <p:ph type="title"/>
          </p:nvPr>
        </p:nvSpPr>
        <p:spPr>
          <a:xfrm>
            <a:off x="1885350" y="1897113"/>
            <a:ext cx="5373300" cy="134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❖"/>
            </a:pPr>
            <a:r>
              <a:rPr lang="en"/>
              <a:t>Don’t wait unit the last minute</a:t>
            </a:r>
            <a:endParaRPr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❖"/>
            </a:pPr>
            <a:r>
              <a:rPr lang="en"/>
              <a:t>Find your sources early and read them</a:t>
            </a:r>
            <a:endParaRPr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❖"/>
            </a:pPr>
            <a:r>
              <a:rPr lang="en"/>
              <a:t>Use your class time to draft your paper</a:t>
            </a:r>
            <a:endParaRPr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❖"/>
            </a:pPr>
            <a:r>
              <a:rPr lang="en"/>
              <a:t>Do your in-text citations and references as you go</a:t>
            </a:r>
            <a:endParaRPr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❖"/>
            </a:pPr>
            <a:r>
              <a:rPr lang="en"/>
              <a:t>Revise and edit!  Don’t assume it is perfect the first go round!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Reliable sources</a:t>
            </a:r>
            <a:endParaRPr/>
          </a:p>
        </p:txBody>
      </p:sp>
      <p:sp>
        <p:nvSpPr>
          <p:cNvPr id="245" name="Google Shape;245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UNRELIABLE SOURCES </a:t>
            </a:r>
            <a:endParaRPr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Google is a search engine NOT a source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Wikipedia is NOT a reliable source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Blogs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Op-ed websites</a:t>
            </a:r>
            <a:endParaRPr/>
          </a:p>
        </p:txBody>
      </p:sp>
      <p:sp>
        <p:nvSpPr>
          <p:cNvPr id="246" name="Google Shape;246;p18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RELIABLE SOURCES </a:t>
            </a:r>
            <a:endParaRPr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Scientific journal articles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Books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Articles written by major new publications (New York Times, Washington Post, etc.)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Websites posted by authorities on subjects (CDC)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9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252" name="Google Shape;252;p19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minimum number of sources you will need to write a successful essay. An excellent essay will go above and beyond this number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final note on sources </a:t>
            </a:r>
            <a:endParaRPr/>
          </a:p>
        </p:txBody>
      </p:sp>
      <p:sp>
        <p:nvSpPr>
          <p:cNvPr id="258" name="Google Shape;258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good place a access electronic journal articles and periodicals is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https://researchitct.org/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have to read your sources and assess what works for your essay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means a close read, annotation, questions, highlighting quotes that will be useful in your essay (note card, margins-how you work or how your teacher asks)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takes time and work to find sources that are reliable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Everything you find or read you may not use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introduction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introduction of your essay serves as a map</a:t>
            </a:r>
            <a:endParaRPr/>
          </a:p>
        </p:txBody>
      </p:sp>
      <p:sp>
        <p:nvSpPr>
          <p:cNvPr id="269" name="Google Shape;269;p22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After, your reader should have a strong idea what your paper will cover </a:t>
            </a:r>
            <a:endParaRPr/>
          </a:p>
        </p:txBody>
      </p:sp>
      <p:sp>
        <p:nvSpPr>
          <p:cNvPr id="270" name="Google Shape;270;p22"/>
          <p:cNvSpPr txBox="1">
            <a:spLocks noGrp="1"/>
          </p:cNvSpPr>
          <p:nvPr>
            <p:ph type="body" idx="2"/>
          </p:nvPr>
        </p:nvSpPr>
        <p:spPr>
          <a:xfrm>
            <a:off x="5070740" y="-465536"/>
            <a:ext cx="3837000" cy="26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Inverted Pyramid </a:t>
            </a:r>
            <a:endParaRPr/>
          </a:p>
        </p:txBody>
      </p:sp>
      <p:sp>
        <p:nvSpPr>
          <p:cNvPr id="271" name="Google Shape;271;p22"/>
          <p:cNvSpPr/>
          <p:nvPr/>
        </p:nvSpPr>
        <p:spPr>
          <a:xfrm rot="10800000" flipH="1">
            <a:off x="5332212" y="1004862"/>
            <a:ext cx="3314100" cy="34086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Inverted pyramid approach</a:t>
            </a:r>
            <a:endParaRPr/>
          </a:p>
        </p:txBody>
      </p:sp>
      <p:sp>
        <p:nvSpPr>
          <p:cNvPr id="277" name="Google Shape;277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Start with a broad concept or comment about your topic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Begin to narrow it down to your focus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Make your focus statement (thesis-what your essay will be about/prove/discuss/explore)</a:t>
            </a:r>
            <a:endParaRPr/>
          </a:p>
        </p:txBody>
      </p:sp>
      <p:sp>
        <p:nvSpPr>
          <p:cNvPr id="278" name="Google Shape;278;p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79" name="Google Shape;279;p23"/>
          <p:cNvSpPr/>
          <p:nvPr/>
        </p:nvSpPr>
        <p:spPr>
          <a:xfrm rot="10800000" flipH="1">
            <a:off x="5404950" y="1556275"/>
            <a:ext cx="2854800" cy="2685000"/>
          </a:xfrm>
          <a:prstGeom prst="triangle">
            <a:avLst>
              <a:gd name="adj" fmla="val 4672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80" name="Google Shape;280;p23"/>
          <p:cNvCxnSpPr/>
          <p:nvPr/>
        </p:nvCxnSpPr>
        <p:spPr>
          <a:xfrm rot="10800000" flipH="1">
            <a:off x="5665780" y="2094726"/>
            <a:ext cx="2318700" cy="1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1" name="Google Shape;281;p23"/>
          <p:cNvCxnSpPr>
            <a:stCxn id="279" idx="1"/>
            <a:endCxn id="279" idx="5"/>
          </p:cNvCxnSpPr>
          <p:nvPr/>
        </p:nvCxnSpPr>
        <p:spPr>
          <a:xfrm>
            <a:off x="6071831" y="2898775"/>
            <a:ext cx="1427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2" name="Google Shape;282;p23"/>
          <p:cNvSpPr txBox="1"/>
          <p:nvPr/>
        </p:nvSpPr>
        <p:spPr>
          <a:xfrm>
            <a:off x="5963400" y="1673363"/>
            <a:ext cx="17379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Statement </a:t>
            </a:r>
            <a:endParaRPr/>
          </a:p>
        </p:txBody>
      </p:sp>
      <p:sp>
        <p:nvSpPr>
          <p:cNvPr id="283" name="Google Shape;283;p23"/>
          <p:cNvSpPr txBox="1"/>
          <p:nvPr/>
        </p:nvSpPr>
        <p:spPr>
          <a:xfrm>
            <a:off x="5963392" y="2265323"/>
            <a:ext cx="23187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Narrow and Connect </a:t>
            </a:r>
            <a:endParaRPr/>
          </a:p>
        </p:txBody>
      </p:sp>
      <p:sp>
        <p:nvSpPr>
          <p:cNvPr id="284" name="Google Shape;284;p23"/>
          <p:cNvSpPr txBox="1"/>
          <p:nvPr/>
        </p:nvSpPr>
        <p:spPr>
          <a:xfrm>
            <a:off x="6200825" y="2898775"/>
            <a:ext cx="11694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Statement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(thesis)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inro</a:t>
            </a:r>
            <a:endParaRPr/>
          </a:p>
        </p:txBody>
      </p:sp>
      <p:sp>
        <p:nvSpPr>
          <p:cNvPr id="290" name="Google Shape;290;p24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Do NOT feel as though you are married to your focus statement and introduction. IT WILL CHANGE as you write. Go back and revise!!!!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1365</Words>
  <Application>Microsoft Office PowerPoint</Application>
  <PresentationFormat>On-screen Show (16:9)</PresentationFormat>
  <Paragraphs>144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Source Code Pro</vt:lpstr>
      <vt:lpstr>Amatic SC</vt:lpstr>
      <vt:lpstr>Arial</vt:lpstr>
      <vt:lpstr>Courier New</vt:lpstr>
      <vt:lpstr>Beach Day</vt:lpstr>
      <vt:lpstr>Capstone Research</vt:lpstr>
      <vt:lpstr>Getting and vetting sources</vt:lpstr>
      <vt:lpstr>Reliable sources</vt:lpstr>
      <vt:lpstr>5</vt:lpstr>
      <vt:lpstr>A final note on sources </vt:lpstr>
      <vt:lpstr>The introduction</vt:lpstr>
      <vt:lpstr>The introduction of your essay serves as a map</vt:lpstr>
      <vt:lpstr>Inverted pyramid approach</vt:lpstr>
      <vt:lpstr>Working inro</vt:lpstr>
      <vt:lpstr>Real world Writing Purposes</vt:lpstr>
      <vt:lpstr>The body paragraphs </vt:lpstr>
      <vt:lpstr>Topics and subtopics </vt:lpstr>
      <vt:lpstr>Summary and paraphrasing </vt:lpstr>
      <vt:lpstr>Direct quotes</vt:lpstr>
      <vt:lpstr>What it looks like</vt:lpstr>
      <vt:lpstr>Originality Rule </vt:lpstr>
      <vt:lpstr>Citations </vt:lpstr>
      <vt:lpstr>Yes, you have to have them</vt:lpstr>
      <vt:lpstr>Basics of APA</vt:lpstr>
      <vt:lpstr>Sample Title Page </vt:lpstr>
      <vt:lpstr>In TExt citations </vt:lpstr>
      <vt:lpstr>Conclusions </vt:lpstr>
      <vt:lpstr>Leave the reader with your final thoughts</vt:lpstr>
      <vt:lpstr>FINAL THOUGHTS</vt:lpstr>
      <vt:lpstr>Don’t wait unit the last minute Find your sources early and read them Use your class time to draft your paper Do your in-text citations and references as you go Revise and edit!  Don’t assume it is perfect the first go round!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Research</dc:title>
  <dc:creator>Zamorski, Melanie</dc:creator>
  <cp:lastModifiedBy>Zamorski, Melanie</cp:lastModifiedBy>
  <cp:revision>1</cp:revision>
  <dcterms:modified xsi:type="dcterms:W3CDTF">2018-09-24T17:41:59Z</dcterms:modified>
</cp:coreProperties>
</file>